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Figtree Black"/>
      <p:bold r:id="rId32"/>
      <p:boldItalic r:id="rId33"/>
    </p:embeddedFont>
    <p:embeddedFont>
      <p:font typeface="Figtree ExtraBold"/>
      <p:bold r:id="rId34"/>
      <p:boldItalic r:id="rId35"/>
    </p:embeddedFont>
    <p:embeddedFont>
      <p:font typeface="Hanken Grotesk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nh Nguy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572A4E-84E2-40F9-BC9D-D20B26644382}">
  <a:tblStyle styleId="{32572A4E-84E2-40F9-BC9D-D20B26644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3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Lato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FigtreeBlack-boldItalic.fntdata"/><Relationship Id="rId10" Type="http://schemas.openxmlformats.org/officeDocument/2006/relationships/slide" Target="slides/slide3.xml"/><Relationship Id="rId32" Type="http://schemas.openxmlformats.org/officeDocument/2006/relationships/font" Target="fonts/FigtreeBlack-bold.fntdata"/><Relationship Id="rId13" Type="http://schemas.openxmlformats.org/officeDocument/2006/relationships/slide" Target="slides/slide6.xml"/><Relationship Id="rId35" Type="http://schemas.openxmlformats.org/officeDocument/2006/relationships/font" Target="fonts/FigtreeExtraBold-boldItalic.fntdata"/><Relationship Id="rId12" Type="http://schemas.openxmlformats.org/officeDocument/2006/relationships/slide" Target="slides/slide5.xml"/><Relationship Id="rId34" Type="http://schemas.openxmlformats.org/officeDocument/2006/relationships/font" Target="fonts/FigtreeExtraBold-bold.fntdata"/><Relationship Id="rId15" Type="http://schemas.openxmlformats.org/officeDocument/2006/relationships/slide" Target="slides/slide8.xml"/><Relationship Id="rId37" Type="http://schemas.openxmlformats.org/officeDocument/2006/relationships/font" Target="fonts/HankenGrotesk-bold.fntdata"/><Relationship Id="rId14" Type="http://schemas.openxmlformats.org/officeDocument/2006/relationships/slide" Target="slides/slide7.xml"/><Relationship Id="rId36" Type="http://schemas.openxmlformats.org/officeDocument/2006/relationships/font" Target="fonts/HankenGrotesk-regular.fntdata"/><Relationship Id="rId17" Type="http://schemas.openxmlformats.org/officeDocument/2006/relationships/slide" Target="slides/slide10.xml"/><Relationship Id="rId39" Type="http://schemas.openxmlformats.org/officeDocument/2006/relationships/font" Target="fonts/HankenGrotesk-boldItalic.fntdata"/><Relationship Id="rId16" Type="http://schemas.openxmlformats.org/officeDocument/2006/relationships/slide" Target="slides/slide9.xml"/><Relationship Id="rId38" Type="http://schemas.openxmlformats.org/officeDocument/2006/relationships/font" Target="fonts/HankenGrotesk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02T00:17:50.620">
    <p:pos x="6000" y="0"/>
    <p:text>add discussion on power laws--not central tendency but heavy tailed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68ca7ef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68ca7ef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0bc0192c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0bc0192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03a350f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03a350f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f1667511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cf1667511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f7c6501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f7c6501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f7c6501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cf7c6501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f7c6501b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cf7c6501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f2543cf6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f2543cf6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f2543cf6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cf2543cf6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f7c6501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cf7c6501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7b8719ec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7b8719ec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f166751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f166751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f3bcc90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cf3bcc90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cf3bcc909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cf3bcc90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cf1667511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cf1667511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f7c6501b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cf7c6501b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cf1667511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cf1667511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f2543cf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cf2543cf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f2543cf6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f2543cf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f1667511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f1667511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f1667511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f1667511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f2543cf6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f2543cf6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0bc0192c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0bc0192c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0bc0192c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0bc0192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13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subTitle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3" type="subTitle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9" type="subTitle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3" type="subTitle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14" type="title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8" type="subTitle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20" type="subTitle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21" type="subTitle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" name="Google Shape;119;p14"/>
          <p:cNvSpPr txBox="1"/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5"/>
          <p:cNvSpPr txBox="1"/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" type="subTitle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>
            <p:ph idx="2" type="pic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16"/>
          <p:cNvSpPr txBox="1"/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18"/>
          <p:cNvSpPr txBox="1"/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subTitle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4" type="subTitle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5" type="subTitle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6" type="subTitle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" name="Google Shape;176;p2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3" type="subTitle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4" type="subTitle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5" type="subTitle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6" type="subTitle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" name="Google Shape;18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2" type="subTitle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3" type="subTitle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4" type="subTitle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5" type="subTitle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6" type="subTitle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2" name="Google Shape;2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subTitle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3" type="subTitle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4" type="subTitle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5" type="subTitle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8" name="Google Shape;208;p22"/>
          <p:cNvSpPr txBox="1"/>
          <p:nvPr>
            <p:ph idx="6" type="subTitle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7" type="subTitle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8" type="subTitle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subTitle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3" type="subTitle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4" type="subTitle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5" type="subTitle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6" type="subTitle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7" type="subTitle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8" type="subTitle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9" type="subTitle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13" type="subTitle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14" type="subTitle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15" type="subTitle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7" name="Google Shape;237;p24"/>
          <p:cNvSpPr txBox="1"/>
          <p:nvPr>
            <p:ph hasCustomPrompt="1"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/>
          <p:nvPr>
            <p:ph idx="1" type="subTitle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hasCustomPrompt="1" idx="2" type="title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hasCustomPrompt="1" idx="4" type="title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25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" name="Google Shape;256;p26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27"/>
          <p:cNvSpPr txBox="1"/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" type="subTitle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8"/>
          <p:cNvSpPr txBox="1"/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9"/>
          <p:cNvSpPr txBox="1"/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ZCam2frP2pmScDBGHMDL6JUOYSddfIOo/view?usp=drive_link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drive.google.com/file/d/1-1HpU4CYEgC29Mal72BR3-kGMxMJ4_je/view?usp=drive_link" TargetMode="External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ctrTitle"/>
          </p:nvPr>
        </p:nvSpPr>
        <p:spPr>
          <a:xfrm>
            <a:off x="974850" y="829475"/>
            <a:ext cx="7306800" cy="23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Impact of COVID-19 to 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Post Trends and Engagements within Mental Health-related Subreddits</a:t>
            </a:r>
            <a:endParaRPr sz="3400"/>
          </a:p>
        </p:txBody>
      </p:sp>
      <p:sp>
        <p:nvSpPr>
          <p:cNvPr id="284" name="Google Shape;284;p30"/>
          <p:cNvSpPr txBox="1"/>
          <p:nvPr>
            <p:ph idx="1" type="subTitle"/>
          </p:nvPr>
        </p:nvSpPr>
        <p:spPr>
          <a:xfrm>
            <a:off x="1087125" y="33134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Hanna Song, Anh Nguyen</a:t>
            </a:r>
            <a:endParaRPr sz="1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619201" y="3718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Histogram</a:t>
            </a:r>
            <a:endParaRPr/>
          </a:p>
        </p:txBody>
      </p:sp>
      <p:sp>
        <p:nvSpPr>
          <p:cNvPr id="384" name="Google Shape;384;p39"/>
          <p:cNvSpPr txBox="1"/>
          <p:nvPr>
            <p:ph idx="4294967295" type="subTitle"/>
          </p:nvPr>
        </p:nvSpPr>
        <p:spPr>
          <a:xfrm>
            <a:off x="574875" y="1670725"/>
            <a:ext cx="6948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gtree ExtraBold"/>
                <a:ea typeface="Figtree ExtraBold"/>
                <a:cs typeface="Figtree ExtraBold"/>
                <a:sym typeface="Figtree ExtraBold"/>
              </a:rPr>
              <a:t>Score</a:t>
            </a:r>
            <a:endParaRPr sz="13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pic>
        <p:nvPicPr>
          <p:cNvPr id="385" name="Google Shape;3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800" y="944525"/>
            <a:ext cx="2695125" cy="19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650" y="850513"/>
            <a:ext cx="2695125" cy="1984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 txBox="1"/>
          <p:nvPr>
            <p:ph idx="4294967295" type="subTitle"/>
          </p:nvPr>
        </p:nvSpPr>
        <p:spPr>
          <a:xfrm>
            <a:off x="7784325" y="1070075"/>
            <a:ext cx="12297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gtree ExtraBold"/>
                <a:ea typeface="Figtree ExtraBold"/>
                <a:cs typeface="Figtree ExtraBold"/>
                <a:sym typeface="Figtree ExtraBold"/>
              </a:rPr>
              <a:t>Post Length</a:t>
            </a:r>
            <a:endParaRPr sz="11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pic>
        <p:nvPicPr>
          <p:cNvPr id="388" name="Google Shape;3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6800" y="2918387"/>
            <a:ext cx="2695125" cy="197923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9"/>
          <p:cNvSpPr txBox="1"/>
          <p:nvPr>
            <p:ph idx="4294967295" type="subTitle"/>
          </p:nvPr>
        </p:nvSpPr>
        <p:spPr>
          <a:xfrm>
            <a:off x="277875" y="3540550"/>
            <a:ext cx="12888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gtree ExtraBold"/>
                <a:ea typeface="Figtree ExtraBold"/>
                <a:cs typeface="Figtree ExtraBold"/>
                <a:sym typeface="Figtree ExtraBold"/>
              </a:rPr>
              <a:t>Upvote Ratio</a:t>
            </a:r>
            <a:endParaRPr sz="11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4163" y="2835325"/>
            <a:ext cx="2831189" cy="20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 txBox="1"/>
          <p:nvPr>
            <p:ph idx="4294967295" type="subTitle"/>
          </p:nvPr>
        </p:nvSpPr>
        <p:spPr>
          <a:xfrm>
            <a:off x="7656100" y="3540550"/>
            <a:ext cx="12888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gtree ExtraBold"/>
                <a:ea typeface="Figtree ExtraBold"/>
                <a:cs typeface="Figtree ExtraBold"/>
                <a:sym typeface="Figtree ExtraBold"/>
              </a:rPr>
              <a:t>Total Comments</a:t>
            </a:r>
            <a:endParaRPr sz="11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/>
          <p:nvPr>
            <p:ph type="title"/>
          </p:nvPr>
        </p:nvSpPr>
        <p:spPr>
          <a:xfrm>
            <a:off x="619201" y="3718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Tendency</a:t>
            </a:r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00" y="1873550"/>
            <a:ext cx="3892126" cy="221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450" y="1508725"/>
            <a:ext cx="3955899" cy="306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0"/>
          <p:cNvSpPr txBox="1"/>
          <p:nvPr/>
        </p:nvSpPr>
        <p:spPr>
          <a:xfrm>
            <a:off x="689750" y="1122688"/>
            <a:ext cx="45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The central tendency describes the central or typical value around which our datasets tend to cluster.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405" name="Google Shape;405;p41"/>
          <p:cNvSpPr txBox="1"/>
          <p:nvPr>
            <p:ph idx="1" type="subTitle"/>
          </p:nvPr>
        </p:nvSpPr>
        <p:spPr>
          <a:xfrm>
            <a:off x="1731050" y="1411975"/>
            <a:ext cx="69507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</a:t>
            </a:r>
            <a:r>
              <a:rPr lang="en"/>
              <a:t> transformer </a:t>
            </a:r>
            <a:r>
              <a:rPr lang="en"/>
              <a:t>pre trained</a:t>
            </a:r>
            <a:r>
              <a:rPr lang="en"/>
              <a:t> using MLM objective and next sentence prediction on large corpus from Toronto Book Corpus and Wikipedia (110M Parameter)</a:t>
            </a:r>
            <a:endParaRPr/>
          </a:p>
        </p:txBody>
      </p:sp>
      <p:sp>
        <p:nvSpPr>
          <p:cNvPr id="406" name="Google Shape;406;p41"/>
          <p:cNvSpPr txBox="1"/>
          <p:nvPr>
            <p:ph idx="2" type="subTitle"/>
          </p:nvPr>
        </p:nvSpPr>
        <p:spPr>
          <a:xfrm>
            <a:off x="1731050" y="37909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r>
              <a:rPr lang="en"/>
              <a:t> that leverages transformers and c-TF-IDF to create dense clusters allowing for easily topics and keeping important words from topic descriptions</a:t>
            </a:r>
            <a:endParaRPr/>
          </a:p>
        </p:txBody>
      </p:sp>
      <p:sp>
        <p:nvSpPr>
          <p:cNvPr id="407" name="Google Shape;407;p41"/>
          <p:cNvSpPr txBox="1"/>
          <p:nvPr>
            <p:ph idx="4" type="subTitle"/>
          </p:nvPr>
        </p:nvSpPr>
        <p:spPr>
          <a:xfrm>
            <a:off x="1731050" y="10126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  <p:sp>
        <p:nvSpPr>
          <p:cNvPr id="408" name="Google Shape;408;p41"/>
          <p:cNvSpPr txBox="1"/>
          <p:nvPr>
            <p:ph idx="5" type="subTitle"/>
          </p:nvPr>
        </p:nvSpPr>
        <p:spPr>
          <a:xfrm>
            <a:off x="1731050" y="33860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BERTopic</a:t>
            </a:r>
            <a:endParaRPr/>
          </a:p>
        </p:txBody>
      </p:sp>
      <p:sp>
        <p:nvSpPr>
          <p:cNvPr id="409" name="Google Shape;409;p41"/>
          <p:cNvSpPr txBox="1"/>
          <p:nvPr>
            <p:ph idx="1" type="subTitle"/>
          </p:nvPr>
        </p:nvSpPr>
        <p:spPr>
          <a:xfrm>
            <a:off x="1731050" y="26311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of BERT layers (66M Parameter), </a:t>
            </a:r>
            <a:r>
              <a:rPr lang="en"/>
              <a:t>token</a:t>
            </a:r>
            <a:r>
              <a:rPr lang="en"/>
              <a:t>-type embeddings are removed, dense layer hidden state of token for classification is removed, 60 percent faster than BERT</a:t>
            </a:r>
            <a:endParaRPr/>
          </a:p>
        </p:txBody>
      </p:sp>
      <p:sp>
        <p:nvSpPr>
          <p:cNvPr id="410" name="Google Shape;410;p41"/>
          <p:cNvSpPr txBox="1"/>
          <p:nvPr>
            <p:ph idx="4" type="subTitle"/>
          </p:nvPr>
        </p:nvSpPr>
        <p:spPr>
          <a:xfrm>
            <a:off x="1731050" y="22318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DistilBERT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416" name="Google Shape;416;p42"/>
          <p:cNvSpPr txBox="1"/>
          <p:nvPr>
            <p:ph idx="1" type="subTitle"/>
          </p:nvPr>
        </p:nvSpPr>
        <p:spPr>
          <a:xfrm>
            <a:off x="5406175" y="2672688"/>
            <a:ext cx="31458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Labeling: 0 → pre ; 1 → 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Binary Classification</a:t>
            </a:r>
            <a:endParaRPr/>
          </a:p>
        </p:txBody>
      </p:sp>
      <p:sp>
        <p:nvSpPr>
          <p:cNvPr id="417" name="Google Shape;417;p42"/>
          <p:cNvSpPr txBox="1"/>
          <p:nvPr>
            <p:ph idx="4" type="subTitle"/>
          </p:nvPr>
        </p:nvSpPr>
        <p:spPr>
          <a:xfrm>
            <a:off x="1262075" y="7323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Preprocess for Text Classification</a:t>
            </a:r>
            <a:endParaRPr sz="1400"/>
          </a:p>
        </p:txBody>
      </p:sp>
      <p:sp>
        <p:nvSpPr>
          <p:cNvPr id="418" name="Google Shape;418;p42"/>
          <p:cNvSpPr txBox="1"/>
          <p:nvPr>
            <p:ph idx="1" type="subTitle"/>
          </p:nvPr>
        </p:nvSpPr>
        <p:spPr>
          <a:xfrm>
            <a:off x="5533275" y="3751600"/>
            <a:ext cx="33645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Downsampling to balance pre and post 4094 data points</a:t>
            </a:r>
            <a:endParaRPr/>
          </a:p>
        </p:txBody>
      </p:sp>
      <p:sp>
        <p:nvSpPr>
          <p:cNvPr id="419" name="Google Shape;419;p42"/>
          <p:cNvSpPr txBox="1"/>
          <p:nvPr>
            <p:ph idx="1" type="subTitle"/>
          </p:nvPr>
        </p:nvSpPr>
        <p:spPr>
          <a:xfrm>
            <a:off x="5561550" y="1502850"/>
            <a:ext cx="31458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Post Texts to prepare for text classification</a:t>
            </a:r>
            <a:endParaRPr/>
          </a:p>
        </p:txBody>
      </p:sp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025" y="1145200"/>
            <a:ext cx="3145800" cy="155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025" y="2784000"/>
            <a:ext cx="31458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025" y="3425700"/>
            <a:ext cx="3145800" cy="121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2"/>
          <p:cNvCxnSpPr>
            <a:stCxn id="421" idx="3"/>
            <a:endCxn id="416" idx="1"/>
          </p:cNvCxnSpPr>
          <p:nvPr/>
        </p:nvCxnSpPr>
        <p:spPr>
          <a:xfrm flipH="1" rot="10800000">
            <a:off x="4334826" y="2937750"/>
            <a:ext cx="1071300" cy="558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42"/>
          <p:cNvCxnSpPr>
            <a:stCxn id="420" idx="3"/>
          </p:cNvCxnSpPr>
          <p:nvPr/>
        </p:nvCxnSpPr>
        <p:spPr>
          <a:xfrm flipH="1" rot="10800000">
            <a:off x="4334825" y="1653993"/>
            <a:ext cx="1075200" cy="26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2"/>
          <p:cNvCxnSpPr>
            <a:endCxn id="418" idx="1"/>
          </p:cNvCxnSpPr>
          <p:nvPr/>
        </p:nvCxnSpPr>
        <p:spPr>
          <a:xfrm>
            <a:off x="4522875" y="3782500"/>
            <a:ext cx="1010400" cy="234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- BERT</a:t>
            </a:r>
            <a:endParaRPr/>
          </a:p>
        </p:txBody>
      </p:sp>
      <p:sp>
        <p:nvSpPr>
          <p:cNvPr id="431" name="Google Shape;431;p43"/>
          <p:cNvSpPr txBox="1"/>
          <p:nvPr>
            <p:ph idx="1" type="subTitle"/>
          </p:nvPr>
        </p:nvSpPr>
        <p:spPr>
          <a:xfrm>
            <a:off x="5880438" y="3705350"/>
            <a:ext cx="1961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Accuracy graph of epochs = 3, batch size = 8</a:t>
            </a:r>
            <a:endParaRPr b="1" sz="1000"/>
          </a:p>
        </p:txBody>
      </p:sp>
      <p:graphicFrame>
        <p:nvGraphicFramePr>
          <p:cNvPr id="432" name="Google Shape;432;p43"/>
          <p:cNvGraphicFramePr/>
          <p:nvPr/>
        </p:nvGraphicFramePr>
        <p:xfrm>
          <a:off x="1026138" y="1169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{32572A4E-84E2-40F9-BC9D-D20B26644382}</a:tableStyleId>
              </a:tblPr>
              <a:tblGrid>
                <a:gridCol w="802975"/>
                <a:gridCol w="714450"/>
                <a:gridCol w="684800"/>
                <a:gridCol w="734075"/>
                <a:gridCol w="734075"/>
              </a:tblGrid>
              <a:tr h="55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 of Epochs/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Batch size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F1-score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3/16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6/16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3/15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3/8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433" name="Google Shape;4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00" y="3237675"/>
            <a:ext cx="3152576" cy="13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 rotWithShape="1">
          <a:blip r:embed="rId4">
            <a:alphaModFix/>
          </a:blip>
          <a:srcRect b="0" l="2610" r="0" t="-10803"/>
          <a:stretch/>
        </p:blipFill>
        <p:spPr>
          <a:xfrm>
            <a:off x="4904100" y="1217001"/>
            <a:ext cx="3913776" cy="24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- DistilBERT</a:t>
            </a:r>
            <a:endParaRPr/>
          </a:p>
        </p:txBody>
      </p:sp>
      <p:sp>
        <p:nvSpPr>
          <p:cNvPr id="440" name="Google Shape;440;p44"/>
          <p:cNvSpPr txBox="1"/>
          <p:nvPr>
            <p:ph idx="1" type="subTitle"/>
          </p:nvPr>
        </p:nvSpPr>
        <p:spPr>
          <a:xfrm>
            <a:off x="3449100" y="958750"/>
            <a:ext cx="22458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DistilBERT tokenizer &amp; train and test</a:t>
            </a:r>
            <a:endParaRPr b="1" sz="900"/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688" y="1199775"/>
            <a:ext cx="4242624" cy="3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700" y="1542250"/>
            <a:ext cx="4242599" cy="8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900" y="2571750"/>
            <a:ext cx="3442299" cy="16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0875" y="2709575"/>
            <a:ext cx="3894201" cy="146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- </a:t>
            </a:r>
            <a:r>
              <a:rPr lang="en"/>
              <a:t>BERTopic</a:t>
            </a:r>
            <a:endParaRPr/>
          </a:p>
        </p:txBody>
      </p:sp>
      <p:pic>
        <p:nvPicPr>
          <p:cNvPr id="450" name="Google Shape;4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25" y="2041650"/>
            <a:ext cx="59436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725" y="1472388"/>
            <a:ext cx="594360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5"/>
          <p:cNvSpPr txBox="1"/>
          <p:nvPr>
            <p:ph idx="1" type="subTitle"/>
          </p:nvPr>
        </p:nvSpPr>
        <p:spPr>
          <a:xfrm>
            <a:off x="2637900" y="1175050"/>
            <a:ext cx="3868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BERTopic model with embedding and sample topic info</a:t>
            </a:r>
            <a:endParaRPr b="1"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- BERTopic</a:t>
            </a:r>
            <a:endParaRPr/>
          </a:p>
        </p:txBody>
      </p:sp>
      <p:sp>
        <p:nvSpPr>
          <p:cNvPr id="458" name="Google Shape;458;p46"/>
          <p:cNvSpPr txBox="1"/>
          <p:nvPr>
            <p:ph idx="4" type="subTitle"/>
          </p:nvPr>
        </p:nvSpPr>
        <p:spPr>
          <a:xfrm>
            <a:off x="1134881" y="1549325"/>
            <a:ext cx="32208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preCOVID Title text result</a:t>
            </a:r>
            <a:endParaRPr/>
          </a:p>
        </p:txBody>
      </p:sp>
      <p:sp>
        <p:nvSpPr>
          <p:cNvPr id="459" name="Google Shape;459;p46"/>
          <p:cNvSpPr txBox="1"/>
          <p:nvPr>
            <p:ph idx="4" type="subTitle"/>
          </p:nvPr>
        </p:nvSpPr>
        <p:spPr>
          <a:xfrm>
            <a:off x="5083275" y="1549325"/>
            <a:ext cx="36084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postCOVID </a:t>
            </a:r>
            <a:r>
              <a:rPr lang="en"/>
              <a:t>Title text</a:t>
            </a:r>
            <a:r>
              <a:rPr lang="en"/>
              <a:t> result</a:t>
            </a:r>
            <a:endParaRPr/>
          </a:p>
        </p:txBody>
      </p:sp>
      <p:pic>
        <p:nvPicPr>
          <p:cNvPr id="460" name="Google Shape;4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75" y="2159375"/>
            <a:ext cx="3472501" cy="20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625" y="2228526"/>
            <a:ext cx="3472500" cy="18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- BERTopic</a:t>
            </a:r>
            <a:endParaRPr/>
          </a:p>
        </p:txBody>
      </p:sp>
      <p:sp>
        <p:nvSpPr>
          <p:cNvPr id="467" name="Google Shape;467;p47"/>
          <p:cNvSpPr txBox="1"/>
          <p:nvPr>
            <p:ph idx="4" type="subTitle"/>
          </p:nvPr>
        </p:nvSpPr>
        <p:spPr>
          <a:xfrm>
            <a:off x="734281" y="1144550"/>
            <a:ext cx="32208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preCOVID Title text result</a:t>
            </a:r>
            <a:endParaRPr/>
          </a:p>
        </p:txBody>
      </p:sp>
      <p:sp>
        <p:nvSpPr>
          <p:cNvPr id="468" name="Google Shape;468;p47"/>
          <p:cNvSpPr txBox="1"/>
          <p:nvPr>
            <p:ph idx="4" type="subTitle"/>
          </p:nvPr>
        </p:nvSpPr>
        <p:spPr>
          <a:xfrm>
            <a:off x="5103025" y="1144550"/>
            <a:ext cx="36084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postCOVID Title text result</a:t>
            </a:r>
            <a:endParaRPr/>
          </a:p>
        </p:txBody>
      </p:sp>
      <p:pic>
        <p:nvPicPr>
          <p:cNvPr id="469" name="Google Shape;469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225" y="1601963"/>
            <a:ext cx="3163750" cy="31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2825" y="1601963"/>
            <a:ext cx="3163750" cy="31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</a:t>
            </a:r>
            <a:endParaRPr/>
          </a:p>
        </p:txBody>
      </p:sp>
      <p:pic>
        <p:nvPicPr>
          <p:cNvPr id="476" name="Google Shape;4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25" y="1322200"/>
            <a:ext cx="4022899" cy="31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25" y="1328638"/>
            <a:ext cx="4022899" cy="3134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716550" y="4844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Research</a:t>
            </a:r>
            <a:endParaRPr/>
          </a:p>
        </p:txBody>
      </p:sp>
      <p:sp>
        <p:nvSpPr>
          <p:cNvPr id="290" name="Google Shape;290;p31"/>
          <p:cNvSpPr txBox="1"/>
          <p:nvPr>
            <p:ph idx="1" type="subTitle"/>
          </p:nvPr>
        </p:nvSpPr>
        <p:spPr>
          <a:xfrm>
            <a:off x="1731050" y="18691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COVID impact post trends and engagements within mental health-related subreddits?</a:t>
            </a:r>
            <a:endParaRPr/>
          </a:p>
        </p:txBody>
      </p:sp>
      <p:sp>
        <p:nvSpPr>
          <p:cNvPr id="291" name="Google Shape;291;p31"/>
          <p:cNvSpPr txBox="1"/>
          <p:nvPr>
            <p:ph idx="2" type="subTitle"/>
          </p:nvPr>
        </p:nvSpPr>
        <p:spPr>
          <a:xfrm>
            <a:off x="1731050" y="32575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health-related subreddits will exhibit a shift in post trends as well as the number of engagements – such as post text, number of comments, score and upvoted ratios – between the pre-COVID and post-COVID periods. </a:t>
            </a:r>
            <a:endParaRPr/>
          </a:p>
        </p:txBody>
      </p:sp>
      <p:sp>
        <p:nvSpPr>
          <p:cNvPr id="292" name="Google Shape;292;p31"/>
          <p:cNvSpPr txBox="1"/>
          <p:nvPr>
            <p:ph idx="4" type="subTitle"/>
          </p:nvPr>
        </p:nvSpPr>
        <p:spPr>
          <a:xfrm>
            <a:off x="1731050" y="14698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293" name="Google Shape;293;p31"/>
          <p:cNvSpPr txBox="1"/>
          <p:nvPr>
            <p:ph idx="5" type="subTitle"/>
          </p:nvPr>
        </p:nvSpPr>
        <p:spPr>
          <a:xfrm>
            <a:off x="1731050" y="28526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grpSp>
        <p:nvGrpSpPr>
          <p:cNvPr id="294" name="Google Shape;294;p31"/>
          <p:cNvGrpSpPr/>
          <p:nvPr/>
        </p:nvGrpSpPr>
        <p:grpSpPr>
          <a:xfrm>
            <a:off x="1129588" y="3175594"/>
            <a:ext cx="293750" cy="345000"/>
            <a:chOff x="5596113" y="2520150"/>
            <a:chExt cx="293750" cy="345000"/>
          </a:xfrm>
        </p:grpSpPr>
        <p:sp>
          <p:nvSpPr>
            <p:cNvPr id="295" name="Google Shape;295;p31"/>
            <p:cNvSpPr/>
            <p:nvPr/>
          </p:nvSpPr>
          <p:spPr>
            <a:xfrm>
              <a:off x="5768088" y="2747750"/>
              <a:ext cx="70500" cy="70500"/>
            </a:xfrm>
            <a:custGeom>
              <a:rect b="b" l="l" r="r" t="t"/>
              <a:pathLst>
                <a:path extrusionOk="0" h="2820" w="2820">
                  <a:moveTo>
                    <a:pt x="2389" y="0"/>
                  </a:moveTo>
                  <a:lnTo>
                    <a:pt x="1" y="2389"/>
                  </a:lnTo>
                  <a:lnTo>
                    <a:pt x="421" y="2819"/>
                  </a:lnTo>
                  <a:lnTo>
                    <a:pt x="2820" y="431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5596113" y="2565000"/>
              <a:ext cx="244525" cy="300150"/>
            </a:xfrm>
            <a:custGeom>
              <a:rect b="b" l="l" r="r" t="t"/>
              <a:pathLst>
                <a:path extrusionOk="0" h="12006" w="9781">
                  <a:moveTo>
                    <a:pt x="9186" y="10211"/>
                  </a:moveTo>
                  <a:lnTo>
                    <a:pt x="9186" y="10816"/>
                  </a:lnTo>
                  <a:lnTo>
                    <a:pt x="9186" y="11411"/>
                  </a:lnTo>
                  <a:lnTo>
                    <a:pt x="1241" y="11411"/>
                  </a:lnTo>
                  <a:cubicBezTo>
                    <a:pt x="893" y="11411"/>
                    <a:pt x="637" y="11154"/>
                    <a:pt x="637" y="10857"/>
                  </a:cubicBezTo>
                  <a:cubicBezTo>
                    <a:pt x="596" y="10509"/>
                    <a:pt x="893" y="10211"/>
                    <a:pt x="1190" y="10211"/>
                  </a:cubicBezTo>
                  <a:close/>
                  <a:moveTo>
                    <a:pt x="1149" y="1"/>
                  </a:moveTo>
                  <a:cubicBezTo>
                    <a:pt x="514" y="1"/>
                    <a:pt x="1" y="514"/>
                    <a:pt x="1" y="1200"/>
                  </a:cubicBezTo>
                  <a:lnTo>
                    <a:pt x="1" y="10816"/>
                  </a:lnTo>
                  <a:cubicBezTo>
                    <a:pt x="1" y="11452"/>
                    <a:pt x="555" y="12005"/>
                    <a:pt x="1190" y="12005"/>
                  </a:cubicBezTo>
                  <a:lnTo>
                    <a:pt x="9484" y="12005"/>
                  </a:lnTo>
                  <a:cubicBezTo>
                    <a:pt x="9648" y="12005"/>
                    <a:pt x="9781" y="11882"/>
                    <a:pt x="9781" y="11708"/>
                  </a:cubicBezTo>
                  <a:lnTo>
                    <a:pt x="9781" y="10816"/>
                  </a:lnTo>
                  <a:lnTo>
                    <a:pt x="9781" y="9914"/>
                  </a:lnTo>
                  <a:lnTo>
                    <a:pt x="9781" y="3804"/>
                  </a:lnTo>
                  <a:lnTo>
                    <a:pt x="9186" y="3804"/>
                  </a:lnTo>
                  <a:lnTo>
                    <a:pt x="9186" y="9658"/>
                  </a:lnTo>
                  <a:lnTo>
                    <a:pt x="1190" y="9658"/>
                  </a:lnTo>
                  <a:cubicBezTo>
                    <a:pt x="985" y="9658"/>
                    <a:pt x="770" y="9699"/>
                    <a:pt x="596" y="9791"/>
                  </a:cubicBezTo>
                  <a:lnTo>
                    <a:pt x="596" y="1200"/>
                  </a:lnTo>
                  <a:cubicBezTo>
                    <a:pt x="596" y="862"/>
                    <a:pt x="852" y="606"/>
                    <a:pt x="1149" y="606"/>
                  </a:cubicBezTo>
                  <a:lnTo>
                    <a:pt x="6275" y="606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661213" y="2619600"/>
              <a:ext cx="100500" cy="14900"/>
            </a:xfrm>
            <a:custGeom>
              <a:rect b="b" l="l" r="r" t="t"/>
              <a:pathLst>
                <a:path extrusionOk="0" h="596" w="4020">
                  <a:moveTo>
                    <a:pt x="339" y="0"/>
                  </a:moveTo>
                  <a:cubicBezTo>
                    <a:pt x="175" y="0"/>
                    <a:pt x="1" y="175"/>
                    <a:pt x="42" y="339"/>
                  </a:cubicBezTo>
                  <a:cubicBezTo>
                    <a:pt x="42" y="513"/>
                    <a:pt x="216" y="595"/>
                    <a:pt x="339" y="595"/>
                  </a:cubicBezTo>
                  <a:lnTo>
                    <a:pt x="3712" y="595"/>
                  </a:lnTo>
                  <a:cubicBezTo>
                    <a:pt x="3886" y="595"/>
                    <a:pt x="4019" y="431"/>
                    <a:pt x="3968" y="257"/>
                  </a:cubicBezTo>
                  <a:cubicBezTo>
                    <a:pt x="3968" y="124"/>
                    <a:pt x="3845" y="0"/>
                    <a:pt x="36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5688888" y="2663425"/>
              <a:ext cx="60000" cy="14900"/>
            </a:xfrm>
            <a:custGeom>
              <a:rect b="b" l="l" r="r" t="t"/>
              <a:pathLst>
                <a:path extrusionOk="0" h="596" w="2400">
                  <a:moveTo>
                    <a:pt x="298" y="0"/>
                  </a:moveTo>
                  <a:cubicBezTo>
                    <a:pt x="134" y="0"/>
                    <a:pt x="1" y="165"/>
                    <a:pt x="42" y="339"/>
                  </a:cubicBezTo>
                  <a:cubicBezTo>
                    <a:pt x="42" y="472"/>
                    <a:pt x="175" y="595"/>
                    <a:pt x="350" y="595"/>
                  </a:cubicBezTo>
                  <a:lnTo>
                    <a:pt x="2051" y="595"/>
                  </a:lnTo>
                  <a:cubicBezTo>
                    <a:pt x="2267" y="595"/>
                    <a:pt x="2400" y="421"/>
                    <a:pt x="2349" y="257"/>
                  </a:cubicBezTo>
                  <a:cubicBezTo>
                    <a:pt x="2349" y="82"/>
                    <a:pt x="2226" y="0"/>
                    <a:pt x="205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5732713" y="2520150"/>
              <a:ext cx="157150" cy="158175"/>
            </a:xfrm>
            <a:custGeom>
              <a:rect b="b" l="l" r="r" t="t"/>
              <a:pathLst>
                <a:path extrusionOk="0" h="6327" w="6286">
                  <a:moveTo>
                    <a:pt x="3158" y="606"/>
                  </a:moveTo>
                  <a:cubicBezTo>
                    <a:pt x="3507" y="606"/>
                    <a:pt x="3722" y="821"/>
                    <a:pt x="3845" y="1026"/>
                  </a:cubicBezTo>
                  <a:cubicBezTo>
                    <a:pt x="3907" y="1127"/>
                    <a:pt x="3998" y="1175"/>
                    <a:pt x="4092" y="1175"/>
                  </a:cubicBezTo>
                  <a:cubicBezTo>
                    <a:pt x="4122" y="1175"/>
                    <a:pt x="4153" y="1169"/>
                    <a:pt x="4184" y="1159"/>
                  </a:cubicBezTo>
                  <a:cubicBezTo>
                    <a:pt x="4252" y="1150"/>
                    <a:pt x="4318" y="1145"/>
                    <a:pt x="4381" y="1145"/>
                  </a:cubicBezTo>
                  <a:cubicBezTo>
                    <a:pt x="4603" y="1145"/>
                    <a:pt x="4793" y="1207"/>
                    <a:pt x="4952" y="1375"/>
                  </a:cubicBezTo>
                  <a:cubicBezTo>
                    <a:pt x="5168" y="1590"/>
                    <a:pt x="5260" y="1887"/>
                    <a:pt x="5168" y="2143"/>
                  </a:cubicBezTo>
                  <a:cubicBezTo>
                    <a:pt x="5127" y="2266"/>
                    <a:pt x="5168" y="2441"/>
                    <a:pt x="5301" y="2482"/>
                  </a:cubicBezTo>
                  <a:cubicBezTo>
                    <a:pt x="5557" y="2656"/>
                    <a:pt x="5721" y="2912"/>
                    <a:pt x="5721" y="3169"/>
                  </a:cubicBezTo>
                  <a:cubicBezTo>
                    <a:pt x="5721" y="3466"/>
                    <a:pt x="5557" y="3722"/>
                    <a:pt x="5301" y="3896"/>
                  </a:cubicBezTo>
                  <a:cubicBezTo>
                    <a:pt x="5168" y="3937"/>
                    <a:pt x="5127" y="4060"/>
                    <a:pt x="5168" y="4194"/>
                  </a:cubicBezTo>
                  <a:cubicBezTo>
                    <a:pt x="5260" y="4491"/>
                    <a:pt x="5168" y="4788"/>
                    <a:pt x="4952" y="5004"/>
                  </a:cubicBezTo>
                  <a:cubicBezTo>
                    <a:pt x="4802" y="5132"/>
                    <a:pt x="4596" y="5210"/>
                    <a:pt x="4396" y="5210"/>
                  </a:cubicBezTo>
                  <a:cubicBezTo>
                    <a:pt x="4323" y="5210"/>
                    <a:pt x="4252" y="5200"/>
                    <a:pt x="4184" y="5178"/>
                  </a:cubicBezTo>
                  <a:cubicBezTo>
                    <a:pt x="4061" y="5178"/>
                    <a:pt x="3927" y="5219"/>
                    <a:pt x="3845" y="5342"/>
                  </a:cubicBezTo>
                  <a:cubicBezTo>
                    <a:pt x="3722" y="5598"/>
                    <a:pt x="3466" y="5731"/>
                    <a:pt x="3158" y="5731"/>
                  </a:cubicBezTo>
                  <a:cubicBezTo>
                    <a:pt x="2861" y="5731"/>
                    <a:pt x="2605" y="5598"/>
                    <a:pt x="2482" y="5342"/>
                  </a:cubicBezTo>
                  <a:cubicBezTo>
                    <a:pt x="2390" y="5219"/>
                    <a:pt x="2308" y="5178"/>
                    <a:pt x="2226" y="5178"/>
                  </a:cubicBezTo>
                  <a:lnTo>
                    <a:pt x="2133" y="5178"/>
                  </a:lnTo>
                  <a:cubicBezTo>
                    <a:pt x="2054" y="5200"/>
                    <a:pt x="1978" y="5210"/>
                    <a:pt x="1905" y="5210"/>
                  </a:cubicBezTo>
                  <a:cubicBezTo>
                    <a:pt x="1703" y="5210"/>
                    <a:pt x="1523" y="5132"/>
                    <a:pt x="1364" y="5004"/>
                  </a:cubicBezTo>
                  <a:cubicBezTo>
                    <a:pt x="1159" y="4788"/>
                    <a:pt x="1067" y="4491"/>
                    <a:pt x="1159" y="4194"/>
                  </a:cubicBezTo>
                  <a:cubicBezTo>
                    <a:pt x="1200" y="4060"/>
                    <a:pt x="1108" y="3937"/>
                    <a:pt x="1026" y="3896"/>
                  </a:cubicBezTo>
                  <a:cubicBezTo>
                    <a:pt x="770" y="3722"/>
                    <a:pt x="596" y="3466"/>
                    <a:pt x="596" y="3169"/>
                  </a:cubicBezTo>
                  <a:cubicBezTo>
                    <a:pt x="596" y="2912"/>
                    <a:pt x="770" y="2656"/>
                    <a:pt x="1026" y="2482"/>
                  </a:cubicBezTo>
                  <a:cubicBezTo>
                    <a:pt x="1108" y="2441"/>
                    <a:pt x="1200" y="2266"/>
                    <a:pt x="1159" y="2143"/>
                  </a:cubicBezTo>
                  <a:cubicBezTo>
                    <a:pt x="1067" y="1887"/>
                    <a:pt x="1159" y="1590"/>
                    <a:pt x="1364" y="1375"/>
                  </a:cubicBezTo>
                  <a:cubicBezTo>
                    <a:pt x="1532" y="1207"/>
                    <a:pt x="1724" y="1145"/>
                    <a:pt x="1941" y="1145"/>
                  </a:cubicBezTo>
                  <a:cubicBezTo>
                    <a:pt x="2003" y="1145"/>
                    <a:pt x="2067" y="1150"/>
                    <a:pt x="2133" y="1159"/>
                  </a:cubicBezTo>
                  <a:cubicBezTo>
                    <a:pt x="2166" y="1169"/>
                    <a:pt x="2198" y="1175"/>
                    <a:pt x="2230" y="1175"/>
                  </a:cubicBezTo>
                  <a:cubicBezTo>
                    <a:pt x="2325" y="1175"/>
                    <a:pt x="2412" y="1127"/>
                    <a:pt x="2482" y="1026"/>
                  </a:cubicBezTo>
                  <a:cubicBezTo>
                    <a:pt x="2605" y="770"/>
                    <a:pt x="2902" y="606"/>
                    <a:pt x="3158" y="606"/>
                  </a:cubicBezTo>
                  <a:close/>
                  <a:moveTo>
                    <a:pt x="3210" y="1"/>
                  </a:moveTo>
                  <a:cubicBezTo>
                    <a:pt x="2779" y="1"/>
                    <a:pt x="2349" y="216"/>
                    <a:pt x="2051" y="565"/>
                  </a:cubicBezTo>
                  <a:cubicBezTo>
                    <a:pt x="1998" y="558"/>
                    <a:pt x="1944" y="554"/>
                    <a:pt x="1889" y="554"/>
                  </a:cubicBezTo>
                  <a:cubicBezTo>
                    <a:pt x="1554" y="554"/>
                    <a:pt x="1200" y="688"/>
                    <a:pt x="944" y="944"/>
                  </a:cubicBezTo>
                  <a:cubicBezTo>
                    <a:pt x="647" y="1282"/>
                    <a:pt x="473" y="1672"/>
                    <a:pt x="555" y="2102"/>
                  </a:cubicBezTo>
                  <a:cubicBezTo>
                    <a:pt x="216" y="2359"/>
                    <a:pt x="1" y="2738"/>
                    <a:pt x="1" y="3169"/>
                  </a:cubicBezTo>
                  <a:cubicBezTo>
                    <a:pt x="1" y="3589"/>
                    <a:pt x="216" y="4019"/>
                    <a:pt x="555" y="4276"/>
                  </a:cubicBezTo>
                  <a:cubicBezTo>
                    <a:pt x="473" y="4706"/>
                    <a:pt x="647" y="5086"/>
                    <a:pt x="944" y="5383"/>
                  </a:cubicBezTo>
                  <a:cubicBezTo>
                    <a:pt x="1211" y="5659"/>
                    <a:pt x="1586" y="5820"/>
                    <a:pt x="1964" y="5820"/>
                  </a:cubicBezTo>
                  <a:cubicBezTo>
                    <a:pt x="2007" y="5820"/>
                    <a:pt x="2050" y="5818"/>
                    <a:pt x="2092" y="5813"/>
                  </a:cubicBezTo>
                  <a:cubicBezTo>
                    <a:pt x="2349" y="6111"/>
                    <a:pt x="2738" y="6326"/>
                    <a:pt x="3158" y="6326"/>
                  </a:cubicBezTo>
                  <a:cubicBezTo>
                    <a:pt x="3589" y="6326"/>
                    <a:pt x="3979" y="6111"/>
                    <a:pt x="4235" y="5813"/>
                  </a:cubicBezTo>
                  <a:cubicBezTo>
                    <a:pt x="4278" y="5818"/>
                    <a:pt x="4320" y="5820"/>
                    <a:pt x="4363" y="5820"/>
                  </a:cubicBezTo>
                  <a:cubicBezTo>
                    <a:pt x="4741" y="5820"/>
                    <a:pt x="5116" y="5659"/>
                    <a:pt x="5383" y="5383"/>
                  </a:cubicBezTo>
                  <a:cubicBezTo>
                    <a:pt x="5680" y="5086"/>
                    <a:pt x="5814" y="4706"/>
                    <a:pt x="5773" y="4276"/>
                  </a:cubicBezTo>
                  <a:cubicBezTo>
                    <a:pt x="6111" y="4019"/>
                    <a:pt x="6285" y="3589"/>
                    <a:pt x="6285" y="3169"/>
                  </a:cubicBezTo>
                  <a:cubicBezTo>
                    <a:pt x="6285" y="2738"/>
                    <a:pt x="6111" y="2359"/>
                    <a:pt x="5773" y="2102"/>
                  </a:cubicBezTo>
                  <a:cubicBezTo>
                    <a:pt x="5814" y="1672"/>
                    <a:pt x="5680" y="1282"/>
                    <a:pt x="5383" y="944"/>
                  </a:cubicBezTo>
                  <a:cubicBezTo>
                    <a:pt x="5127" y="688"/>
                    <a:pt x="4773" y="554"/>
                    <a:pt x="4412" y="554"/>
                  </a:cubicBezTo>
                  <a:cubicBezTo>
                    <a:pt x="4353" y="554"/>
                    <a:pt x="4294" y="558"/>
                    <a:pt x="4235" y="565"/>
                  </a:cubicBezTo>
                  <a:cubicBezTo>
                    <a:pt x="3979" y="216"/>
                    <a:pt x="3589" y="1"/>
                    <a:pt x="321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5787313" y="2575525"/>
              <a:ext cx="48975" cy="48450"/>
            </a:xfrm>
            <a:custGeom>
              <a:rect b="b" l="l" r="r" t="t"/>
              <a:pathLst>
                <a:path extrusionOk="0" h="1938" w="1959">
                  <a:moveTo>
                    <a:pt x="1620" y="0"/>
                  </a:moveTo>
                  <a:cubicBezTo>
                    <a:pt x="1546" y="0"/>
                    <a:pt x="1472" y="31"/>
                    <a:pt x="1405" y="93"/>
                  </a:cubicBezTo>
                  <a:lnTo>
                    <a:pt x="124" y="1425"/>
                  </a:lnTo>
                  <a:cubicBezTo>
                    <a:pt x="1" y="1548"/>
                    <a:pt x="1" y="1722"/>
                    <a:pt x="124" y="1845"/>
                  </a:cubicBezTo>
                  <a:cubicBezTo>
                    <a:pt x="165" y="1887"/>
                    <a:pt x="257" y="1938"/>
                    <a:pt x="339" y="1938"/>
                  </a:cubicBezTo>
                  <a:cubicBezTo>
                    <a:pt x="380" y="1938"/>
                    <a:pt x="462" y="1887"/>
                    <a:pt x="513" y="1845"/>
                  </a:cubicBezTo>
                  <a:lnTo>
                    <a:pt x="1836" y="523"/>
                  </a:lnTo>
                  <a:cubicBezTo>
                    <a:pt x="1959" y="400"/>
                    <a:pt x="1959" y="226"/>
                    <a:pt x="1836" y="93"/>
                  </a:cubicBezTo>
                  <a:cubicBezTo>
                    <a:pt x="1769" y="31"/>
                    <a:pt x="1695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5780913" y="2570400"/>
              <a:ext cx="17950" cy="15150"/>
            </a:xfrm>
            <a:custGeom>
              <a:rect b="b" l="l" r="r" t="t"/>
              <a:pathLst>
                <a:path extrusionOk="0" h="606" w="718">
                  <a:moveTo>
                    <a:pt x="339" y="0"/>
                  </a:moveTo>
                  <a:cubicBezTo>
                    <a:pt x="257" y="0"/>
                    <a:pt x="164" y="41"/>
                    <a:pt x="123" y="133"/>
                  </a:cubicBezTo>
                  <a:cubicBezTo>
                    <a:pt x="0" y="390"/>
                    <a:pt x="123" y="605"/>
                    <a:pt x="339" y="605"/>
                  </a:cubicBezTo>
                  <a:cubicBezTo>
                    <a:pt x="554" y="605"/>
                    <a:pt x="718" y="390"/>
                    <a:pt x="636" y="174"/>
                  </a:cubicBezTo>
                  <a:cubicBezTo>
                    <a:pt x="595" y="92"/>
                    <a:pt x="462" y="0"/>
                    <a:pt x="3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5824488" y="2614225"/>
              <a:ext cx="18200" cy="14875"/>
            </a:xfrm>
            <a:custGeom>
              <a:rect b="b" l="l" r="r" t="t"/>
              <a:pathLst>
                <a:path extrusionOk="0" h="595" w="728">
                  <a:moveTo>
                    <a:pt x="349" y="0"/>
                  </a:moveTo>
                  <a:cubicBezTo>
                    <a:pt x="256" y="0"/>
                    <a:pt x="174" y="41"/>
                    <a:pt x="92" y="133"/>
                  </a:cubicBezTo>
                  <a:cubicBezTo>
                    <a:pt x="0" y="390"/>
                    <a:pt x="133" y="595"/>
                    <a:pt x="349" y="595"/>
                  </a:cubicBezTo>
                  <a:cubicBezTo>
                    <a:pt x="564" y="595"/>
                    <a:pt x="728" y="390"/>
                    <a:pt x="646" y="174"/>
                  </a:cubicBezTo>
                  <a:cubicBezTo>
                    <a:pt x="605" y="41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31"/>
          <p:cNvGrpSpPr/>
          <p:nvPr/>
        </p:nvGrpSpPr>
        <p:grpSpPr>
          <a:xfrm>
            <a:off x="1104613" y="1640563"/>
            <a:ext cx="343700" cy="343725"/>
            <a:chOff x="5493613" y="1976825"/>
            <a:chExt cx="343700" cy="343725"/>
          </a:xfrm>
        </p:grpSpPr>
        <p:sp>
          <p:nvSpPr>
            <p:cNvPr id="304" name="Google Shape;304;p31"/>
            <p:cNvSpPr/>
            <p:nvPr/>
          </p:nvSpPr>
          <p:spPr>
            <a:xfrm>
              <a:off x="5493613" y="1976825"/>
              <a:ext cx="343700" cy="255050"/>
            </a:xfrm>
            <a:custGeom>
              <a:rect b="b" l="l" r="r" t="t"/>
              <a:pathLst>
                <a:path extrusionOk="0" h="10202" w="13748">
                  <a:moveTo>
                    <a:pt x="298" y="1"/>
                  </a:moveTo>
                  <a:cubicBezTo>
                    <a:pt x="123" y="1"/>
                    <a:pt x="0" y="124"/>
                    <a:pt x="0" y="257"/>
                  </a:cubicBezTo>
                  <a:lnTo>
                    <a:pt x="0" y="8202"/>
                  </a:lnTo>
                  <a:lnTo>
                    <a:pt x="0" y="9945"/>
                  </a:lnTo>
                  <a:cubicBezTo>
                    <a:pt x="0" y="10078"/>
                    <a:pt x="123" y="10201"/>
                    <a:pt x="298" y="10201"/>
                  </a:cubicBezTo>
                  <a:lnTo>
                    <a:pt x="4265" y="10201"/>
                  </a:lnTo>
                  <a:lnTo>
                    <a:pt x="4265" y="9647"/>
                  </a:lnTo>
                  <a:lnTo>
                    <a:pt x="595" y="9647"/>
                  </a:lnTo>
                  <a:lnTo>
                    <a:pt x="595" y="8499"/>
                  </a:lnTo>
                  <a:lnTo>
                    <a:pt x="4614" y="8499"/>
                  </a:lnTo>
                  <a:lnTo>
                    <a:pt x="4614" y="7894"/>
                  </a:lnTo>
                  <a:lnTo>
                    <a:pt x="595" y="7894"/>
                  </a:lnTo>
                  <a:lnTo>
                    <a:pt x="595" y="554"/>
                  </a:lnTo>
                  <a:lnTo>
                    <a:pt x="5126" y="554"/>
                  </a:lnTo>
                  <a:cubicBezTo>
                    <a:pt x="5680" y="554"/>
                    <a:pt x="6233" y="811"/>
                    <a:pt x="6572" y="1231"/>
                  </a:cubicBezTo>
                  <a:lnTo>
                    <a:pt x="6572" y="6869"/>
                  </a:lnTo>
                  <a:lnTo>
                    <a:pt x="7176" y="6869"/>
                  </a:lnTo>
                  <a:lnTo>
                    <a:pt x="7176" y="1231"/>
                  </a:lnTo>
                  <a:cubicBezTo>
                    <a:pt x="7515" y="811"/>
                    <a:pt x="8068" y="554"/>
                    <a:pt x="8622" y="554"/>
                  </a:cubicBezTo>
                  <a:lnTo>
                    <a:pt x="13153" y="554"/>
                  </a:lnTo>
                  <a:lnTo>
                    <a:pt x="13153" y="7894"/>
                  </a:lnTo>
                  <a:lnTo>
                    <a:pt x="9134" y="7894"/>
                  </a:lnTo>
                  <a:lnTo>
                    <a:pt x="9134" y="8499"/>
                  </a:lnTo>
                  <a:lnTo>
                    <a:pt x="13153" y="8499"/>
                  </a:lnTo>
                  <a:lnTo>
                    <a:pt x="13153" y="9647"/>
                  </a:lnTo>
                  <a:lnTo>
                    <a:pt x="9442" y="9647"/>
                  </a:lnTo>
                  <a:lnTo>
                    <a:pt x="9442" y="10201"/>
                  </a:lnTo>
                  <a:lnTo>
                    <a:pt x="13450" y="10201"/>
                  </a:lnTo>
                  <a:cubicBezTo>
                    <a:pt x="13625" y="10201"/>
                    <a:pt x="13748" y="10078"/>
                    <a:pt x="13748" y="9945"/>
                  </a:cubicBezTo>
                  <a:lnTo>
                    <a:pt x="13748" y="8202"/>
                  </a:lnTo>
                  <a:lnTo>
                    <a:pt x="13748" y="257"/>
                  </a:lnTo>
                  <a:cubicBezTo>
                    <a:pt x="13748" y="124"/>
                    <a:pt x="13625" y="1"/>
                    <a:pt x="13450" y="1"/>
                  </a:cubicBezTo>
                  <a:lnTo>
                    <a:pt x="8622" y="1"/>
                  </a:lnTo>
                  <a:cubicBezTo>
                    <a:pt x="7986" y="1"/>
                    <a:pt x="7340" y="257"/>
                    <a:pt x="6879" y="677"/>
                  </a:cubicBezTo>
                  <a:cubicBezTo>
                    <a:pt x="6408" y="257"/>
                    <a:pt x="576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701713" y="2026800"/>
              <a:ext cx="92025" cy="15150"/>
            </a:xfrm>
            <a:custGeom>
              <a:rect b="b" l="l" r="r" t="t"/>
              <a:pathLst>
                <a:path extrusionOk="0" h="606" w="3681">
                  <a:moveTo>
                    <a:pt x="29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42" y="513"/>
                    <a:pt x="175" y="606"/>
                    <a:pt x="298" y="606"/>
                  </a:cubicBezTo>
                  <a:lnTo>
                    <a:pt x="3373" y="606"/>
                  </a:lnTo>
                  <a:cubicBezTo>
                    <a:pt x="3548" y="606"/>
                    <a:pt x="3681" y="472"/>
                    <a:pt x="3681" y="257"/>
                  </a:cubicBezTo>
                  <a:cubicBezTo>
                    <a:pt x="3630" y="134"/>
                    <a:pt x="3507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5537438" y="2026800"/>
              <a:ext cx="92800" cy="15150"/>
            </a:xfrm>
            <a:custGeom>
              <a:rect b="b" l="l" r="r" t="t"/>
              <a:pathLst>
                <a:path extrusionOk="0" h="606" w="3712">
                  <a:moveTo>
                    <a:pt x="29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513"/>
                    <a:pt x="164" y="606"/>
                    <a:pt x="339" y="606"/>
                  </a:cubicBezTo>
                  <a:lnTo>
                    <a:pt x="3373" y="606"/>
                  </a:lnTo>
                  <a:cubicBezTo>
                    <a:pt x="3537" y="606"/>
                    <a:pt x="3711" y="472"/>
                    <a:pt x="3670" y="257"/>
                  </a:cubicBezTo>
                  <a:cubicBezTo>
                    <a:pt x="3629" y="134"/>
                    <a:pt x="3496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5537438" y="2076025"/>
              <a:ext cx="92800" cy="14875"/>
            </a:xfrm>
            <a:custGeom>
              <a:rect b="b" l="l" r="r" t="t"/>
              <a:pathLst>
                <a:path extrusionOk="0" h="595" w="3712">
                  <a:moveTo>
                    <a:pt x="298" y="0"/>
                  </a:moveTo>
                  <a:cubicBezTo>
                    <a:pt x="123" y="0"/>
                    <a:pt x="0" y="174"/>
                    <a:pt x="41" y="338"/>
                  </a:cubicBezTo>
                  <a:cubicBezTo>
                    <a:pt x="41" y="513"/>
                    <a:pt x="164" y="595"/>
                    <a:pt x="339" y="595"/>
                  </a:cubicBezTo>
                  <a:lnTo>
                    <a:pt x="3373" y="595"/>
                  </a:lnTo>
                  <a:cubicBezTo>
                    <a:pt x="3537" y="595"/>
                    <a:pt x="3711" y="431"/>
                    <a:pt x="3670" y="256"/>
                  </a:cubicBezTo>
                  <a:cubicBezTo>
                    <a:pt x="3629" y="133"/>
                    <a:pt x="3496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5537438" y="2125225"/>
              <a:ext cx="48975" cy="14900"/>
            </a:xfrm>
            <a:custGeom>
              <a:rect b="b" l="l" r="r" t="t"/>
              <a:pathLst>
                <a:path extrusionOk="0" h="596" w="1959">
                  <a:moveTo>
                    <a:pt x="298" y="0"/>
                  </a:moveTo>
                  <a:cubicBezTo>
                    <a:pt x="123" y="0"/>
                    <a:pt x="0" y="123"/>
                    <a:pt x="41" y="339"/>
                  </a:cubicBezTo>
                  <a:cubicBezTo>
                    <a:pt x="41" y="472"/>
                    <a:pt x="164" y="595"/>
                    <a:pt x="339" y="595"/>
                  </a:cubicBezTo>
                  <a:lnTo>
                    <a:pt x="1620" y="595"/>
                  </a:lnTo>
                  <a:cubicBezTo>
                    <a:pt x="1794" y="595"/>
                    <a:pt x="1958" y="421"/>
                    <a:pt x="1917" y="216"/>
                  </a:cubicBezTo>
                  <a:cubicBezTo>
                    <a:pt x="1876" y="82"/>
                    <a:pt x="1743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5701713" y="2076025"/>
              <a:ext cx="92025" cy="14875"/>
            </a:xfrm>
            <a:custGeom>
              <a:rect b="b" l="l" r="r" t="t"/>
              <a:pathLst>
                <a:path extrusionOk="0" h="595" w="3681">
                  <a:moveTo>
                    <a:pt x="298" y="0"/>
                  </a:moveTo>
                  <a:cubicBezTo>
                    <a:pt x="134" y="0"/>
                    <a:pt x="1" y="174"/>
                    <a:pt x="1" y="338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81" y="431"/>
                    <a:pt x="3681" y="256"/>
                  </a:cubicBezTo>
                  <a:cubicBezTo>
                    <a:pt x="3630" y="13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5745538" y="2125225"/>
              <a:ext cx="48200" cy="14900"/>
            </a:xfrm>
            <a:custGeom>
              <a:rect b="b" l="l" r="r" t="t"/>
              <a:pathLst>
                <a:path extrusionOk="0" h="596" w="1928">
                  <a:moveTo>
                    <a:pt x="298" y="0"/>
                  </a:moveTo>
                  <a:cubicBezTo>
                    <a:pt x="134" y="0"/>
                    <a:pt x="1" y="123"/>
                    <a:pt x="1" y="339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1620" y="595"/>
                  </a:lnTo>
                  <a:cubicBezTo>
                    <a:pt x="1795" y="595"/>
                    <a:pt x="1928" y="421"/>
                    <a:pt x="1928" y="216"/>
                  </a:cubicBezTo>
                  <a:cubicBezTo>
                    <a:pt x="1877" y="82"/>
                    <a:pt x="1754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5592788" y="2141125"/>
              <a:ext cx="180450" cy="179425"/>
            </a:xfrm>
            <a:custGeom>
              <a:rect b="b" l="l" r="r" t="t"/>
              <a:pathLst>
                <a:path extrusionOk="0" h="7177" w="7218">
                  <a:moveTo>
                    <a:pt x="2912" y="605"/>
                  </a:moveTo>
                  <a:cubicBezTo>
                    <a:pt x="4194" y="605"/>
                    <a:pt x="5260" y="1630"/>
                    <a:pt x="5260" y="2952"/>
                  </a:cubicBezTo>
                  <a:cubicBezTo>
                    <a:pt x="5260" y="4234"/>
                    <a:pt x="4194" y="5259"/>
                    <a:pt x="2912" y="5259"/>
                  </a:cubicBezTo>
                  <a:cubicBezTo>
                    <a:pt x="1631" y="5259"/>
                    <a:pt x="606" y="4234"/>
                    <a:pt x="606" y="2952"/>
                  </a:cubicBezTo>
                  <a:cubicBezTo>
                    <a:pt x="606" y="1630"/>
                    <a:pt x="1631" y="605"/>
                    <a:pt x="2912" y="605"/>
                  </a:cubicBezTo>
                  <a:close/>
                  <a:moveTo>
                    <a:pt x="2912" y="0"/>
                  </a:moveTo>
                  <a:cubicBezTo>
                    <a:pt x="1282" y="0"/>
                    <a:pt x="1" y="1322"/>
                    <a:pt x="1" y="2952"/>
                  </a:cubicBezTo>
                  <a:cubicBezTo>
                    <a:pt x="1" y="4531"/>
                    <a:pt x="1282" y="5854"/>
                    <a:pt x="2912" y="5854"/>
                  </a:cubicBezTo>
                  <a:cubicBezTo>
                    <a:pt x="3589" y="5854"/>
                    <a:pt x="4276" y="5597"/>
                    <a:pt x="4747" y="5167"/>
                  </a:cubicBezTo>
                  <a:lnTo>
                    <a:pt x="6664" y="7094"/>
                  </a:lnTo>
                  <a:cubicBezTo>
                    <a:pt x="6705" y="7176"/>
                    <a:pt x="6797" y="7176"/>
                    <a:pt x="6879" y="7176"/>
                  </a:cubicBezTo>
                  <a:cubicBezTo>
                    <a:pt x="6961" y="7176"/>
                    <a:pt x="7013" y="7176"/>
                    <a:pt x="7095" y="7094"/>
                  </a:cubicBezTo>
                  <a:cubicBezTo>
                    <a:pt x="7218" y="7012"/>
                    <a:pt x="7218" y="6797"/>
                    <a:pt x="7095" y="6663"/>
                  </a:cubicBezTo>
                  <a:lnTo>
                    <a:pt x="5167" y="4787"/>
                  </a:lnTo>
                  <a:cubicBezTo>
                    <a:pt x="5598" y="4275"/>
                    <a:pt x="5813" y="3629"/>
                    <a:pt x="5813" y="2952"/>
                  </a:cubicBezTo>
                  <a:cubicBezTo>
                    <a:pt x="5813" y="1322"/>
                    <a:pt x="4532" y="0"/>
                    <a:pt x="291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</a:t>
            </a:r>
            <a:endParaRPr/>
          </a:p>
        </p:txBody>
      </p:sp>
      <p:sp>
        <p:nvSpPr>
          <p:cNvPr id="483" name="Google Shape;483;p49"/>
          <p:cNvSpPr txBox="1"/>
          <p:nvPr/>
        </p:nvSpPr>
        <p:spPr>
          <a:xfrm>
            <a:off x="3960000" y="1089250"/>
            <a:ext cx="1611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Prophet</a:t>
            </a:r>
            <a:endParaRPr b="1" sz="2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84" name="Google Shape;484;p49"/>
          <p:cNvPicPr preferRelativeResize="0"/>
          <p:nvPr/>
        </p:nvPicPr>
        <p:blipFill rotWithShape="1">
          <a:blip r:embed="rId3">
            <a:alphaModFix/>
          </a:blip>
          <a:srcRect b="-6179" l="0" r="-4887" t="0"/>
          <a:stretch/>
        </p:blipFill>
        <p:spPr>
          <a:xfrm>
            <a:off x="516625" y="1749975"/>
            <a:ext cx="4140101" cy="249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725" y="1749975"/>
            <a:ext cx="3961250" cy="235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9"/>
          <p:cNvSpPr txBox="1"/>
          <p:nvPr/>
        </p:nvSpPr>
        <p:spPr>
          <a:xfrm>
            <a:off x="722375" y="4086975"/>
            <a:ext cx="37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Post Engagement: y = Score, regressors = Total Comments, Upvote Ratio</a:t>
            </a:r>
            <a:endParaRPr sz="15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7" name="Google Shape;487;p49"/>
          <p:cNvSpPr txBox="1"/>
          <p:nvPr/>
        </p:nvSpPr>
        <p:spPr>
          <a:xfrm>
            <a:off x="4862575" y="4086975"/>
            <a:ext cx="37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Post Trend: y = Post Length, regressor = Title Length</a:t>
            </a:r>
            <a:endParaRPr sz="15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</a:t>
            </a:r>
            <a:endParaRPr/>
          </a:p>
        </p:txBody>
      </p:sp>
      <p:sp>
        <p:nvSpPr>
          <p:cNvPr id="493" name="Google Shape;493;p50"/>
          <p:cNvSpPr txBox="1"/>
          <p:nvPr>
            <p:ph idx="1" type="subTitle"/>
          </p:nvPr>
        </p:nvSpPr>
        <p:spPr>
          <a:xfrm>
            <a:off x="1237950" y="1480945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Engagement</a:t>
            </a:r>
            <a:endParaRPr/>
          </a:p>
        </p:txBody>
      </p:sp>
      <p:sp>
        <p:nvSpPr>
          <p:cNvPr id="494" name="Google Shape;494;p50"/>
          <p:cNvSpPr txBox="1"/>
          <p:nvPr>
            <p:ph idx="4" type="subTitle"/>
          </p:nvPr>
        </p:nvSpPr>
        <p:spPr>
          <a:xfrm>
            <a:off x="1149675" y="1017713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pic>
        <p:nvPicPr>
          <p:cNvPr id="495" name="Google Shape;495;p50"/>
          <p:cNvPicPr preferRelativeResize="0"/>
          <p:nvPr/>
        </p:nvPicPr>
        <p:blipFill rotWithShape="1">
          <a:blip r:embed="rId3">
            <a:alphaModFix/>
          </a:blip>
          <a:srcRect b="0" l="0" r="0" t="5347"/>
          <a:stretch/>
        </p:blipFill>
        <p:spPr>
          <a:xfrm>
            <a:off x="1237950" y="1858100"/>
            <a:ext cx="4532400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0"/>
          <p:cNvPicPr preferRelativeResize="0"/>
          <p:nvPr/>
        </p:nvPicPr>
        <p:blipFill rotWithShape="1">
          <a:blip r:embed="rId4">
            <a:alphaModFix/>
          </a:blip>
          <a:srcRect b="0" l="0" r="8925" t="4761"/>
          <a:stretch/>
        </p:blipFill>
        <p:spPr>
          <a:xfrm>
            <a:off x="1237950" y="3468425"/>
            <a:ext cx="4575575" cy="11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0"/>
          <p:cNvSpPr txBox="1"/>
          <p:nvPr>
            <p:ph idx="1" type="subTitle"/>
          </p:nvPr>
        </p:nvSpPr>
        <p:spPr>
          <a:xfrm>
            <a:off x="1265400" y="3071945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Trend</a:t>
            </a:r>
            <a:endParaRPr/>
          </a:p>
        </p:txBody>
      </p:sp>
      <p:sp>
        <p:nvSpPr>
          <p:cNvPr id="498" name="Google Shape;498;p50"/>
          <p:cNvSpPr txBox="1"/>
          <p:nvPr/>
        </p:nvSpPr>
        <p:spPr>
          <a:xfrm>
            <a:off x="6119000" y="1645525"/>
            <a:ext cx="2433900" cy="28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Relatively high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-&gt; MAE is robust to outliers since it only considers the absolute differences between the predicted and actual values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-&gt; Data too spread-out, creating large differences between data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The same thing goes for MSE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4" name="Google Shape;504;p51"/>
          <p:cNvSpPr txBox="1"/>
          <p:nvPr>
            <p:ph idx="1" type="subTitle"/>
          </p:nvPr>
        </p:nvSpPr>
        <p:spPr>
          <a:xfrm>
            <a:off x="1386925" y="972001"/>
            <a:ext cx="6613200" cy="3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 </a:t>
            </a:r>
            <a:r>
              <a:rPr lang="en"/>
              <a:t>trends</a:t>
            </a:r>
            <a:r>
              <a:rPr lang="en"/>
              <a:t> before and after COVID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From text classification, we can conclude that there exists a shift between pre and post-COVID. From topic modeling, we also conclude that popular topics are different and post-COVID has a diverse topics than pre-COVID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From time series </a:t>
            </a:r>
            <a:r>
              <a:rPr lang="en"/>
              <a:t>analysis</a:t>
            </a:r>
            <a:r>
              <a:rPr lang="en"/>
              <a:t>, post trends increase in the sense that the length of both posts and titles increase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 engagements</a:t>
            </a:r>
            <a:r>
              <a:rPr lang="en"/>
              <a:t> before and after COVID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From descriptive analysis, engagement of users increased after COVID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From time series analysis, we can see that post engagement became more robust as more posts show up, but over time it will slowly decrease and stabilize after a year or two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10" name="Google Shape;510;p52"/>
          <p:cNvSpPr txBox="1"/>
          <p:nvPr>
            <p:ph idx="1" type="subTitle"/>
          </p:nvPr>
        </p:nvSpPr>
        <p:spPr>
          <a:xfrm>
            <a:off x="1432500" y="1518599"/>
            <a:ext cx="6613200" cy="19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Only using one social media platform - Reddit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text classification, downsampling might drop out important data points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Limited to BERT models, further steps can be approached to GPT</a:t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</a:t>
            </a:r>
            <a:r>
              <a:rPr lang="en"/>
              <a:t>time frame</a:t>
            </a:r>
            <a:r>
              <a:rPr lang="en"/>
              <a:t> is too short to determine overall fundamental differences between pre-COVID and post-COVID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16" name="Google Shape;516;p53"/>
          <p:cNvSpPr txBox="1"/>
          <p:nvPr>
            <p:ph idx="4294967295" type="body"/>
          </p:nvPr>
        </p:nvSpPr>
        <p:spPr>
          <a:xfrm>
            <a:off x="720000" y="1063350"/>
            <a:ext cx="77040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" sz="1200"/>
              <a:t>Research Question/Hypothesis: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Does COVID impact post trends and engagements within mental health-related subreddits?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Mental health-related subreddits will exhibit a shift in post trends and post engagements between the pre-COVID and post-COVID periods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Collection: Reddit API with 9 mental health-related subreddits time frame of pre-COVID and post-COVID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Descriptive</a:t>
            </a:r>
            <a:r>
              <a:rPr lang="en" sz="1200"/>
              <a:t> Analysis: Used Log transformation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Text Classification using PyTorch: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BERT: ~60 percent accuracy with </a:t>
            </a:r>
            <a:r>
              <a:rPr lang="en" sz="1200"/>
              <a:t>precision of </a:t>
            </a:r>
            <a:r>
              <a:rPr lang="en" sz="1200"/>
              <a:t>~0.66 and </a:t>
            </a:r>
            <a:r>
              <a:rPr lang="en" sz="1200"/>
              <a:t>f1-score of </a:t>
            </a:r>
            <a:r>
              <a:rPr lang="en" sz="1200"/>
              <a:t>~0.61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DistilBERT: ~58 percent accuracy but accuracy and loss seems overfitting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BERTopic: </a:t>
            </a:r>
            <a:r>
              <a:rPr lang="en" sz="1200"/>
              <a:t>Topics</a:t>
            </a:r>
            <a:r>
              <a:rPr lang="en" sz="1200"/>
              <a:t> are slightly different, but post-COVID has diverse topics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Time Series Analysis: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P</a:t>
            </a:r>
            <a:r>
              <a:rPr lang="en" sz="1200"/>
              <a:t>ost engagement became more robust as more posts showed up, but over time it will slowly decrease and stabilize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Post trend increases in the sense that the length of both posts and titles increase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17" name="Google Shape;5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425" y="362075"/>
            <a:ext cx="919150" cy="9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3"/>
          <p:cNvSpPr txBox="1"/>
          <p:nvPr/>
        </p:nvSpPr>
        <p:spPr>
          <a:xfrm>
            <a:off x="6652575" y="598600"/>
            <a:ext cx="1290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Check out our medium post!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Relationship</a:t>
            </a:r>
            <a:endParaRPr/>
          </a:p>
        </p:txBody>
      </p:sp>
      <p:sp>
        <p:nvSpPr>
          <p:cNvPr id="317" name="Google Shape;317;p32"/>
          <p:cNvSpPr txBox="1"/>
          <p:nvPr>
            <p:ph idx="4294967295" type="body"/>
          </p:nvPr>
        </p:nvSpPr>
        <p:spPr>
          <a:xfrm>
            <a:off x="914425" y="1412825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anken Grotesk"/>
              <a:buChar char="●"/>
            </a:pPr>
            <a:r>
              <a:rPr lang="en" sz="1700"/>
              <a:t>Understanding the impact of COVID-19 on mental health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Monitoring community well-being online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Informing public health intervention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Research and academic purposes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Further research on socio-economic circumstances, overall happiness index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3"/>
          <p:cNvCxnSpPr>
            <a:stCxn id="323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3"/>
          <p:cNvCxnSpPr>
            <a:stCxn id="325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3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Research Process</a:t>
            </a:r>
            <a:endParaRPr/>
          </a:p>
        </p:txBody>
      </p:sp>
      <p:sp>
        <p:nvSpPr>
          <p:cNvPr id="325" name="Google Shape;325;p33"/>
          <p:cNvSpPr txBox="1"/>
          <p:nvPr>
            <p:ph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7" name="Google Shape;327;p33"/>
          <p:cNvSpPr txBox="1"/>
          <p:nvPr>
            <p:ph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8" name="Google Shape;328;p33"/>
          <p:cNvSpPr txBox="1"/>
          <p:nvPr>
            <p:ph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9" name="Google Shape;329;p33"/>
          <p:cNvSpPr txBox="1"/>
          <p:nvPr>
            <p:ph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3" name="Google Shape;323;p33"/>
          <p:cNvSpPr txBox="1"/>
          <p:nvPr>
            <p:ph idx="14" type="title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0" name="Google Shape;330;p33"/>
          <p:cNvSpPr txBox="1"/>
          <p:nvPr>
            <p:ph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1" name="Google Shape;331;p33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332" name="Google Shape;332;p33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333" name="Google Shape;333;p33"/>
          <p:cNvSpPr txBox="1"/>
          <p:nvPr>
            <p:ph idx="18" type="subTitle"/>
          </p:nvPr>
        </p:nvSpPr>
        <p:spPr>
          <a:xfrm>
            <a:off x="3418500" y="3503025"/>
            <a:ext cx="25692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</a:t>
            </a:r>
            <a:r>
              <a:rPr lang="en"/>
              <a:t>Analysis</a:t>
            </a:r>
            <a:endParaRPr/>
          </a:p>
        </p:txBody>
      </p:sp>
      <p:sp>
        <p:nvSpPr>
          <p:cNvPr id="334" name="Google Shape;334;p33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335" name="Google Shape;335;p33"/>
          <p:cNvSpPr txBox="1"/>
          <p:nvPr>
            <p:ph idx="20" type="subTitle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6" name="Google Shape;336;p33"/>
          <p:cNvSpPr txBox="1"/>
          <p:nvPr>
            <p:ph idx="21" type="subTitle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EDA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- Data Collection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38146"/>
            <a:ext cx="3376825" cy="65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26625"/>
            <a:ext cx="3376837" cy="10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>
            <p:ph idx="1" type="subTitle"/>
          </p:nvPr>
        </p:nvSpPr>
        <p:spPr>
          <a:xfrm>
            <a:off x="693650" y="2586850"/>
            <a:ext cx="61083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Reddit API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Timeframe: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2018 - Jan 2020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Feb 2020 - 2023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Monthly top posts on mental health-related subreddits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Legal as long as we respect regulations such as GDPR and CCPA</a:t>
            </a:r>
            <a:endParaRPr b="1"/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025" y="1338150"/>
            <a:ext cx="1323000" cy="13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Data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(Depression subreddit)</a:t>
            </a:r>
            <a:endParaRPr sz="2200"/>
          </a:p>
        </p:txBody>
      </p:sp>
      <p:sp>
        <p:nvSpPr>
          <p:cNvPr id="351" name="Google Shape;351;p35"/>
          <p:cNvSpPr txBox="1"/>
          <p:nvPr>
            <p:ph idx="1" type="subTitle"/>
          </p:nvPr>
        </p:nvSpPr>
        <p:spPr>
          <a:xfrm>
            <a:off x="870150" y="3686100"/>
            <a:ext cx="74037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Subreddits : Depression, Anxiety, ADHD, Bipolar, PTSD, Schizophrenia, 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Eating Disorders, Brain Fog, Suicide Watch</a:t>
            </a:r>
            <a:endParaRPr b="1" sz="1500"/>
          </a:p>
        </p:txBody>
      </p:sp>
      <p:pic>
        <p:nvPicPr>
          <p:cNvPr id="352" name="Google Shape;3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75" y="1882000"/>
            <a:ext cx="6944975" cy="15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Post Length </a:t>
            </a:r>
            <a:r>
              <a:rPr lang="en" sz="2600"/>
              <a:t>Histogram: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Pre-COVID vs Post-COVID</a:t>
            </a:r>
            <a:endParaRPr sz="2600"/>
          </a:p>
        </p:txBody>
      </p:sp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975" y="1763958"/>
            <a:ext cx="33051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100" y="1763958"/>
            <a:ext cx="34194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Transformation</a:t>
            </a:r>
            <a:endParaRPr/>
          </a:p>
        </p:txBody>
      </p:sp>
      <p:sp>
        <p:nvSpPr>
          <p:cNvPr id="365" name="Google Shape;365;p37"/>
          <p:cNvSpPr txBox="1"/>
          <p:nvPr>
            <p:ph idx="4294967295" type="subTitle"/>
          </p:nvPr>
        </p:nvSpPr>
        <p:spPr>
          <a:xfrm>
            <a:off x="4093000" y="2593000"/>
            <a:ext cx="11616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Pre-</a:t>
            </a:r>
            <a:r>
              <a:rPr lang="en" sz="1100"/>
              <a:t>COVID</a:t>
            </a:r>
            <a:endParaRPr sz="1100"/>
          </a:p>
        </p:txBody>
      </p:sp>
      <p:sp>
        <p:nvSpPr>
          <p:cNvPr id="366" name="Google Shape;366;p37"/>
          <p:cNvSpPr txBox="1"/>
          <p:nvPr>
            <p:ph idx="4294967295" type="subTitle"/>
          </p:nvPr>
        </p:nvSpPr>
        <p:spPr>
          <a:xfrm>
            <a:off x="1265400" y="1017725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Pearson’s</a:t>
            </a:r>
            <a:endParaRPr b="1" sz="1800"/>
          </a:p>
        </p:txBody>
      </p:sp>
      <p:pic>
        <p:nvPicPr>
          <p:cNvPr id="367" name="Google Shape;3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8" y="1437363"/>
            <a:ext cx="40862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888" y="3212220"/>
            <a:ext cx="408622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7"/>
          <p:cNvSpPr txBox="1"/>
          <p:nvPr>
            <p:ph idx="4294967295" type="subTitle"/>
          </p:nvPr>
        </p:nvSpPr>
        <p:spPr>
          <a:xfrm>
            <a:off x="3995825" y="4317125"/>
            <a:ext cx="11616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Post-</a:t>
            </a:r>
            <a:r>
              <a:rPr lang="en" sz="1100"/>
              <a:t>COVID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75" y="1543070"/>
            <a:ext cx="3432980" cy="289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225" y="1543075"/>
            <a:ext cx="3432975" cy="28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 txBox="1"/>
          <p:nvPr>
            <p:ph idx="4294967295" type="subTitle"/>
          </p:nvPr>
        </p:nvSpPr>
        <p:spPr>
          <a:xfrm>
            <a:off x="6124275" y="4345950"/>
            <a:ext cx="15948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gtree ExtraBold"/>
                <a:ea typeface="Figtree ExtraBold"/>
                <a:cs typeface="Figtree ExtraBold"/>
                <a:sym typeface="Figtree ExtraBold"/>
              </a:rPr>
              <a:t>Post-COVID</a:t>
            </a:r>
            <a:endParaRPr sz="13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  <p:sp>
        <p:nvSpPr>
          <p:cNvPr id="378" name="Google Shape;378;p38"/>
          <p:cNvSpPr txBox="1"/>
          <p:nvPr>
            <p:ph idx="4294967295" type="subTitle"/>
          </p:nvPr>
        </p:nvSpPr>
        <p:spPr>
          <a:xfrm>
            <a:off x="2013038" y="4345950"/>
            <a:ext cx="15948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gtree ExtraBold"/>
                <a:ea typeface="Figtree ExtraBold"/>
                <a:cs typeface="Figtree ExtraBold"/>
                <a:sym typeface="Figtree ExtraBold"/>
              </a:rPr>
              <a:t>Pre-COVID</a:t>
            </a:r>
            <a:endParaRPr sz="1300"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